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embeddedFontLst>
    <p:embeddedFont>
      <p:font typeface="Roboto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Roboto-regular.fntdata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italic.fntdata"/><Relationship Id="rId25" Type="http://schemas.openxmlformats.org/officeDocument/2006/relationships/font" Target="fonts/Roboto-bold.fntdata"/><Relationship Id="rId27" Type="http://schemas.openxmlformats.org/officeDocument/2006/relationships/font" Target="fonts/Robo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e4ee52199b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e4ee52199b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e4ee52199b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e4ee52199b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e4ee52199b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e4ee52199b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e4ee52199b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e4ee52199b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e4ee52199b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e4ee52199b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e4ee52199b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e4ee52199b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e4ee52199b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e4ee52199b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e4ee52199b_0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e4ee52199b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e527311486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e527311486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e4c50af7f5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e4c50af7f5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e706d41de4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e706d41de4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e4ee52199b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e4ee52199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e4ee52199b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e4ee52199b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e4ee52199b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e4ee52199b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e4ee52199b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e4ee52199b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e4ee52199b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e4ee52199b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e4ee52199b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e4ee52199b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23.png"/><Relationship Id="rId5" Type="http://schemas.openxmlformats.org/officeDocument/2006/relationships/image" Target="../media/image20.png"/><Relationship Id="rId6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21.png"/><Relationship Id="rId5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5" Type="http://schemas.openxmlformats.org/officeDocument/2006/relationships/image" Target="../media/image11.jpg"/><Relationship Id="rId6" Type="http://schemas.openxmlformats.org/officeDocument/2006/relationships/image" Target="../media/image28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3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tiendatec.es/raspberry-pi-pico/2423-1396-raspberry-pi-pico-2-w.html#/249-version-sin_pines" TargetMode="External"/><Relationship Id="rId10" Type="http://schemas.openxmlformats.org/officeDocument/2006/relationships/hyperlink" Target="https://www.tiendatec.es/maker-zone/modulos/2580-modulo-sensor-de-intensidad-de-luz.html" TargetMode="External"/><Relationship Id="rId13" Type="http://schemas.openxmlformats.org/officeDocument/2006/relationships/hyperlink" Target="https://www.amazon.es/dp/B09Z2H16JF" TargetMode="External"/><Relationship Id="rId12" Type="http://schemas.openxmlformats.org/officeDocument/2006/relationships/hyperlink" Target="https://www.flyrobo.in/2.4ghz-nrf24l01-pa-lna-sma-wireless-transceiver-antenna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hyperlink" Target="https://www.safelincs.co.uk/blog/2024/06/19/why-is-carbon-monoxide-dangerous/" TargetMode="External"/><Relationship Id="rId9" Type="http://schemas.openxmlformats.org/officeDocument/2006/relationships/hyperlink" Target="https://www.tiendatec.es/maker-zone/modulos/1565-sensor-mq-9-detector-gas-monoxido-carbono-8472496020886.html" TargetMode="External"/><Relationship Id="rId15" Type="http://schemas.openxmlformats.org/officeDocument/2006/relationships/hyperlink" Target="https://alltopnotch.co.uk/product/ttp223-mini-red-capacitive-touch-switch-button-self-lock-no-lock-module-arduino/" TargetMode="External"/><Relationship Id="rId14" Type="http://schemas.openxmlformats.org/officeDocument/2006/relationships/hyperlink" Target="https://www.tiendatec.es/electronica/componentes/buzzers/655-buzzer-zumbador-pasivo-electromagnetico-5v-8406551370005.html" TargetMode="External"/><Relationship Id="rId17" Type="http://schemas.openxmlformats.org/officeDocument/2006/relationships/hyperlink" Target="https://reolink.com/blog/how-to-change-wifi-to-2-4ghz/" TargetMode="External"/><Relationship Id="rId16" Type="http://schemas.openxmlformats.org/officeDocument/2006/relationships/hyperlink" Target="https://kerkour.com/end-to-end-encryption-key-exchange-cryptography-rust" TargetMode="External"/><Relationship Id="rId5" Type="http://schemas.openxmlformats.org/officeDocument/2006/relationships/hyperlink" Target="https://www.napolilaw.com/article/common-causes-house-fires/" TargetMode="External"/><Relationship Id="rId6" Type="http://schemas.openxmlformats.org/officeDocument/2006/relationships/hyperlink" Target="https://www.raspberrypi.com/trademark-rules/" TargetMode="External"/><Relationship Id="rId7" Type="http://schemas.openxmlformats.org/officeDocument/2006/relationships/hyperlink" Target="https://www.raspberrypi.com/trademark-rules/" TargetMode="External"/><Relationship Id="rId8" Type="http://schemas.openxmlformats.org/officeDocument/2006/relationships/hyperlink" Target="https://satkit.com/sensor-bme680-arduino-temperatura-humedad-presion-gas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11" Type="http://schemas.openxmlformats.org/officeDocument/2006/relationships/image" Target="../media/image13.jpg"/><Relationship Id="rId10" Type="http://schemas.openxmlformats.org/officeDocument/2006/relationships/image" Target="../media/image12.png"/><Relationship Id="rId12" Type="http://schemas.openxmlformats.org/officeDocument/2006/relationships/image" Target="../media/image14.jpg"/><Relationship Id="rId9" Type="http://schemas.openxmlformats.org/officeDocument/2006/relationships/image" Target="../media/image11.jp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27.png"/><Relationship Id="rId8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26.jpg"/><Relationship Id="rId5" Type="http://schemas.openxmlformats.org/officeDocument/2006/relationships/image" Target="../media/image22.jpg"/><Relationship Id="rId6" Type="http://schemas.openxmlformats.org/officeDocument/2006/relationships/image" Target="../media/image29.jpg"/><Relationship Id="rId7" Type="http://schemas.openxmlformats.org/officeDocument/2006/relationships/image" Target="../media/image2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3005950" y="694050"/>
            <a:ext cx="60243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Monitorización automática de condiciones ambientales para espacios cerrados</a:t>
            </a:r>
            <a:endParaRPr b="1"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Automatic monitoring of environmental conditions in indoor spaces</a:t>
            </a:r>
            <a:endParaRPr b="1"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4703800" y="2966213"/>
            <a:ext cx="2628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454545"/>
                </a:solidFill>
                <a:latin typeface="Roboto"/>
                <a:ea typeface="Roboto"/>
                <a:cs typeface="Roboto"/>
                <a:sym typeface="Roboto"/>
              </a:rPr>
              <a:t>Trabajo de Fin de Grado</a:t>
            </a:r>
            <a:endParaRPr sz="1800">
              <a:solidFill>
                <a:srgbClr val="4545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5040850" y="3824075"/>
            <a:ext cx="195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454545"/>
                </a:solidFill>
                <a:latin typeface="Roboto"/>
                <a:ea typeface="Roboto"/>
                <a:cs typeface="Roboto"/>
                <a:sym typeface="Roboto"/>
              </a:rPr>
              <a:t>Roi López Barata</a:t>
            </a:r>
            <a:endParaRPr sz="1800">
              <a:solidFill>
                <a:srgbClr val="4545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7" name="Google Shape;57;p13" title="Mancheta_escudo_colo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425" y="1392400"/>
            <a:ext cx="2628598" cy="208955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/>
          <p:nvPr/>
        </p:nvSpPr>
        <p:spPr>
          <a:xfrm>
            <a:off x="0" y="4681925"/>
            <a:ext cx="9144000" cy="461700"/>
          </a:xfrm>
          <a:prstGeom prst="rect">
            <a:avLst/>
          </a:prstGeom>
          <a:solidFill>
            <a:srgbClr val="B011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2" title="SOLOESCUDO_COLO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4850" y="148675"/>
            <a:ext cx="1000549" cy="11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2"/>
          <p:cNvSpPr/>
          <p:nvPr/>
        </p:nvSpPr>
        <p:spPr>
          <a:xfrm rot="5400000">
            <a:off x="-2348400" y="2340900"/>
            <a:ext cx="5158500" cy="461700"/>
          </a:xfrm>
          <a:prstGeom prst="rect">
            <a:avLst/>
          </a:prstGeom>
          <a:solidFill>
            <a:srgbClr val="B011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2"/>
          <p:cNvSpPr txBox="1"/>
          <p:nvPr/>
        </p:nvSpPr>
        <p:spPr>
          <a:xfrm>
            <a:off x="1081900" y="691275"/>
            <a:ext cx="2631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Advanced</a:t>
            </a:r>
            <a:endParaRPr b="1"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handshake</a:t>
            </a:r>
            <a:endParaRPr b="1"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2" name="Google Shape;162;p22" title="advanced_handshake_protocol_diagr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6650" y="361675"/>
            <a:ext cx="3162649" cy="459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2"/>
          <p:cNvSpPr txBox="1"/>
          <p:nvPr/>
        </p:nvSpPr>
        <p:spPr>
          <a:xfrm>
            <a:off x="8575800" y="4774200"/>
            <a:ext cx="568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B01131"/>
                </a:solidFill>
              </a:rPr>
              <a:t>08</a:t>
            </a:r>
            <a:r>
              <a:rPr b="1" lang="es" sz="1200">
                <a:solidFill>
                  <a:srgbClr val="B01131"/>
                </a:solidFill>
              </a:rPr>
              <a:t>/15</a:t>
            </a:r>
            <a:endParaRPr b="1" sz="1200">
              <a:solidFill>
                <a:srgbClr val="B0113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3" title="SOLOESCUDO_COLO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4850" y="148675"/>
            <a:ext cx="1000549" cy="11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3"/>
          <p:cNvSpPr/>
          <p:nvPr/>
        </p:nvSpPr>
        <p:spPr>
          <a:xfrm rot="5400000">
            <a:off x="-2348400" y="2340900"/>
            <a:ext cx="5158500" cy="461700"/>
          </a:xfrm>
          <a:prstGeom prst="rect">
            <a:avLst/>
          </a:prstGeom>
          <a:solidFill>
            <a:srgbClr val="B011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3"/>
          <p:cNvSpPr txBox="1"/>
          <p:nvPr/>
        </p:nvSpPr>
        <p:spPr>
          <a:xfrm>
            <a:off x="1081900" y="691275"/>
            <a:ext cx="3605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Central stations’ connectivity</a:t>
            </a:r>
            <a:endParaRPr b="1"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1" name="Google Shape;171;p23" title="central_stations_connectivity_diagr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4375" y="2429363"/>
            <a:ext cx="7391151" cy="109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3"/>
          <p:cNvSpPr txBox="1"/>
          <p:nvPr/>
        </p:nvSpPr>
        <p:spPr>
          <a:xfrm>
            <a:off x="8575800" y="4774200"/>
            <a:ext cx="568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B01131"/>
                </a:solidFill>
              </a:rPr>
              <a:t>09</a:t>
            </a:r>
            <a:r>
              <a:rPr b="1" lang="es" sz="1200">
                <a:solidFill>
                  <a:srgbClr val="B01131"/>
                </a:solidFill>
              </a:rPr>
              <a:t>/15</a:t>
            </a:r>
            <a:endParaRPr b="1" sz="1200">
              <a:solidFill>
                <a:srgbClr val="B0113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4" title="SOLOESCUDO_COLO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4850" y="148675"/>
            <a:ext cx="1000549" cy="11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4"/>
          <p:cNvSpPr/>
          <p:nvPr/>
        </p:nvSpPr>
        <p:spPr>
          <a:xfrm rot="5400000">
            <a:off x="-2348400" y="2340900"/>
            <a:ext cx="5158500" cy="461700"/>
          </a:xfrm>
          <a:prstGeom prst="rect">
            <a:avLst/>
          </a:prstGeom>
          <a:solidFill>
            <a:srgbClr val="B011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4"/>
          <p:cNvSpPr txBox="1"/>
          <p:nvPr/>
        </p:nvSpPr>
        <p:spPr>
          <a:xfrm>
            <a:off x="1081900" y="691275"/>
            <a:ext cx="2492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Web application (I)</a:t>
            </a:r>
            <a:endParaRPr b="1"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0" name="Google Shape;180;p24" title="e_r_diagr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1900" y="1291575"/>
            <a:ext cx="4258350" cy="342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4" title="partial_test_folder_diagr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6700" y="1533750"/>
            <a:ext cx="1811900" cy="169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4" title="tests_workflow_web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68500" y="3368975"/>
            <a:ext cx="2486847" cy="1142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3" name="Google Shape;183;p24"/>
          <p:cNvSpPr txBox="1"/>
          <p:nvPr/>
        </p:nvSpPr>
        <p:spPr>
          <a:xfrm>
            <a:off x="8575800" y="4774200"/>
            <a:ext cx="568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B01131"/>
                </a:solidFill>
              </a:rPr>
              <a:t>10</a:t>
            </a:r>
            <a:r>
              <a:rPr b="1" lang="es" sz="1200">
                <a:solidFill>
                  <a:srgbClr val="B01131"/>
                </a:solidFill>
              </a:rPr>
              <a:t>/15</a:t>
            </a:r>
            <a:endParaRPr b="1" sz="1200">
              <a:solidFill>
                <a:srgbClr val="B0113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5" title="SOLOESCUDO_COLO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4850" y="148675"/>
            <a:ext cx="1000549" cy="11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5"/>
          <p:cNvSpPr/>
          <p:nvPr/>
        </p:nvSpPr>
        <p:spPr>
          <a:xfrm rot="5400000">
            <a:off x="-2348400" y="2340900"/>
            <a:ext cx="5158500" cy="461700"/>
          </a:xfrm>
          <a:prstGeom prst="rect">
            <a:avLst/>
          </a:prstGeom>
          <a:solidFill>
            <a:srgbClr val="B011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5"/>
          <p:cNvSpPr txBox="1"/>
          <p:nvPr/>
        </p:nvSpPr>
        <p:spPr>
          <a:xfrm>
            <a:off x="1081900" y="691275"/>
            <a:ext cx="2492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Web application (II)</a:t>
            </a:r>
            <a:endParaRPr b="1"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1" name="Google Shape;191;p25" title="web_dashboard_pag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1900" y="1428925"/>
            <a:ext cx="3884452" cy="242970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2" name="Google Shape;192;p25" title="web_stations_manager_pag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0950" y="2161575"/>
            <a:ext cx="3884452" cy="242020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3" name="Google Shape;193;p25"/>
          <p:cNvSpPr txBox="1"/>
          <p:nvPr/>
        </p:nvSpPr>
        <p:spPr>
          <a:xfrm>
            <a:off x="8575800" y="4774200"/>
            <a:ext cx="568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B01131"/>
                </a:solidFill>
              </a:rPr>
              <a:t>11</a:t>
            </a:r>
            <a:r>
              <a:rPr b="1" lang="es" sz="1200">
                <a:solidFill>
                  <a:srgbClr val="B01131"/>
                </a:solidFill>
              </a:rPr>
              <a:t>/15</a:t>
            </a:r>
            <a:endParaRPr b="1" sz="1200">
              <a:solidFill>
                <a:srgbClr val="B0113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6" title="SOLOESCUDO_COLO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4850" y="148675"/>
            <a:ext cx="1000549" cy="11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6"/>
          <p:cNvSpPr/>
          <p:nvPr/>
        </p:nvSpPr>
        <p:spPr>
          <a:xfrm rot="5400000">
            <a:off x="-2348400" y="2340900"/>
            <a:ext cx="5158500" cy="461700"/>
          </a:xfrm>
          <a:prstGeom prst="rect">
            <a:avLst/>
          </a:prstGeom>
          <a:solidFill>
            <a:srgbClr val="B011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6"/>
          <p:cNvSpPr txBox="1"/>
          <p:nvPr/>
        </p:nvSpPr>
        <p:spPr>
          <a:xfrm>
            <a:off x="1081900" y="691275"/>
            <a:ext cx="1508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Results (I)</a:t>
            </a:r>
            <a:endParaRPr b="1"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1" name="Google Shape;20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0625" y="3529575"/>
            <a:ext cx="5596301" cy="853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.4GHz NRF24L01 PA LNA SMA Wireless Transceiver Antenna" id="202" name="Google Shape;20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08713" y="1291574"/>
            <a:ext cx="1440112" cy="1440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98400" y="1725525"/>
            <a:ext cx="1857208" cy="11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6" title="equal_sign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15825" y="2225550"/>
            <a:ext cx="333375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6" title="equal_sign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4662075" y="2913050"/>
            <a:ext cx="333375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6" title="equal_sign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55600" y="2225550"/>
            <a:ext cx="333375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6" title="nrf24_driver_problems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01938" y="1576948"/>
            <a:ext cx="2368689" cy="1440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6"/>
          <p:cNvSpPr/>
          <p:nvPr/>
        </p:nvSpPr>
        <p:spPr>
          <a:xfrm>
            <a:off x="6250100" y="3590625"/>
            <a:ext cx="792000" cy="7389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9" name="Google Shape;209;p26" title="mdi--error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15253" y="4383103"/>
            <a:ext cx="461701" cy="46170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6"/>
          <p:cNvSpPr txBox="1"/>
          <p:nvPr/>
        </p:nvSpPr>
        <p:spPr>
          <a:xfrm>
            <a:off x="3063775" y="2896050"/>
            <a:ext cx="391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[13]</a:t>
            </a:r>
            <a:endParaRPr sz="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1" name="Google Shape;211;p26"/>
          <p:cNvSpPr txBox="1"/>
          <p:nvPr/>
        </p:nvSpPr>
        <p:spPr>
          <a:xfrm>
            <a:off x="8570625" y="4774200"/>
            <a:ext cx="568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B01131"/>
                </a:solidFill>
              </a:rPr>
              <a:t>12</a:t>
            </a:r>
            <a:r>
              <a:rPr b="1" lang="es" sz="1200">
                <a:solidFill>
                  <a:srgbClr val="B01131"/>
                </a:solidFill>
              </a:rPr>
              <a:t>/15</a:t>
            </a:r>
            <a:endParaRPr b="1" sz="1200">
              <a:solidFill>
                <a:srgbClr val="B0113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7" title="SOLOESCUDO_COLO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4850" y="148675"/>
            <a:ext cx="1000549" cy="11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7"/>
          <p:cNvSpPr/>
          <p:nvPr/>
        </p:nvSpPr>
        <p:spPr>
          <a:xfrm rot="5400000">
            <a:off x="-2348400" y="2340900"/>
            <a:ext cx="5158500" cy="461700"/>
          </a:xfrm>
          <a:prstGeom prst="rect">
            <a:avLst/>
          </a:prstGeom>
          <a:solidFill>
            <a:srgbClr val="B011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7"/>
          <p:cNvSpPr txBox="1"/>
          <p:nvPr/>
        </p:nvSpPr>
        <p:spPr>
          <a:xfrm>
            <a:off x="1081900" y="691275"/>
            <a:ext cx="1584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Results (II)</a:t>
            </a:r>
            <a:endParaRPr b="1"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9" name="Google Shape;219;p27" title="nrf24_driver_issue_thread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4550" y="565200"/>
            <a:ext cx="4749551" cy="4350073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0" name="Google Shape;220;p27"/>
          <p:cNvSpPr txBox="1"/>
          <p:nvPr/>
        </p:nvSpPr>
        <p:spPr>
          <a:xfrm>
            <a:off x="8575800" y="4774200"/>
            <a:ext cx="568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B01131"/>
                </a:solidFill>
              </a:rPr>
              <a:t>13</a:t>
            </a:r>
            <a:r>
              <a:rPr b="1" lang="es" sz="1200">
                <a:solidFill>
                  <a:srgbClr val="B01131"/>
                </a:solidFill>
              </a:rPr>
              <a:t>/15</a:t>
            </a:r>
            <a:endParaRPr b="1" sz="1200">
              <a:solidFill>
                <a:srgbClr val="B0113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8" title="SOLOESCUDO_COLO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4850" y="148675"/>
            <a:ext cx="1000549" cy="11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8"/>
          <p:cNvSpPr/>
          <p:nvPr/>
        </p:nvSpPr>
        <p:spPr>
          <a:xfrm rot="5400000">
            <a:off x="-2348400" y="2340900"/>
            <a:ext cx="5158500" cy="461700"/>
          </a:xfrm>
          <a:prstGeom prst="rect">
            <a:avLst/>
          </a:prstGeom>
          <a:solidFill>
            <a:srgbClr val="B011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8"/>
          <p:cNvSpPr txBox="1"/>
          <p:nvPr/>
        </p:nvSpPr>
        <p:spPr>
          <a:xfrm>
            <a:off x="1081900" y="691275"/>
            <a:ext cx="1796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Results (III)</a:t>
            </a:r>
            <a:endParaRPr b="1"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8" name="Google Shape;228;p28" title="mdi--encryption-che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1175" y="1542638"/>
            <a:ext cx="1731799" cy="17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8" title="mdi--eur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5675" y="1542625"/>
            <a:ext cx="1731799" cy="17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8" title="mdi--battery-plus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73425" y="1542625"/>
            <a:ext cx="1731799" cy="173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8" title="mdi--check-circle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34475" y="4402900"/>
            <a:ext cx="594199" cy="594199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8"/>
          <p:cNvSpPr txBox="1"/>
          <p:nvPr/>
        </p:nvSpPr>
        <p:spPr>
          <a:xfrm>
            <a:off x="1006075" y="3457675"/>
            <a:ext cx="24510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Wireless stations ≈ </a:t>
            </a:r>
            <a:r>
              <a:rPr b="1" lang="es"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45 €</a:t>
            </a:r>
            <a:endParaRPr b="1" sz="15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Central</a:t>
            </a:r>
            <a:r>
              <a:rPr lang="es"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stations ≈ </a:t>
            </a:r>
            <a:r>
              <a:rPr b="1" lang="es"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60 €</a:t>
            </a:r>
            <a:endParaRPr b="1" sz="15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3" name="Google Shape;233;p28" title="mdi--check-circle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42225" y="4402900"/>
            <a:ext cx="594199" cy="594199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8"/>
          <p:cNvSpPr txBox="1"/>
          <p:nvPr/>
        </p:nvSpPr>
        <p:spPr>
          <a:xfrm>
            <a:off x="3513825" y="3457650"/>
            <a:ext cx="24510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baseline="-25000" lang="es"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avg</a:t>
            </a:r>
            <a:r>
              <a:rPr lang="es"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= 1.176 mA</a:t>
            </a:r>
            <a:endParaRPr sz="15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4 months of battery life</a:t>
            </a:r>
            <a:endParaRPr b="1" sz="15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5" name="Google Shape;235;p28"/>
          <p:cNvSpPr txBox="1"/>
          <p:nvPr/>
        </p:nvSpPr>
        <p:spPr>
          <a:xfrm>
            <a:off x="6021575" y="3457675"/>
            <a:ext cx="24510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ECDH + AES-256 + [BLAKE2b + ChaCha20]</a:t>
            </a:r>
            <a:endParaRPr b="1" sz="15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6" name="Google Shape;236;p28" title="mdi--check-circle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49975" y="4402900"/>
            <a:ext cx="594199" cy="594199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8"/>
          <p:cNvSpPr txBox="1"/>
          <p:nvPr/>
        </p:nvSpPr>
        <p:spPr>
          <a:xfrm>
            <a:off x="8575800" y="4774200"/>
            <a:ext cx="568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B01131"/>
                </a:solidFill>
              </a:rPr>
              <a:t>14</a:t>
            </a:r>
            <a:r>
              <a:rPr b="1" lang="es" sz="1200">
                <a:solidFill>
                  <a:srgbClr val="B01131"/>
                </a:solidFill>
              </a:rPr>
              <a:t>/15</a:t>
            </a:r>
            <a:endParaRPr b="1" sz="1200">
              <a:solidFill>
                <a:srgbClr val="B0113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9" title="SOLOESCUDO_COLO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4850" y="148675"/>
            <a:ext cx="1000549" cy="11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9"/>
          <p:cNvSpPr/>
          <p:nvPr/>
        </p:nvSpPr>
        <p:spPr>
          <a:xfrm rot="5400000">
            <a:off x="-2348400" y="2340900"/>
            <a:ext cx="5158500" cy="461700"/>
          </a:xfrm>
          <a:prstGeom prst="rect">
            <a:avLst/>
          </a:prstGeom>
          <a:solidFill>
            <a:srgbClr val="B011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9"/>
          <p:cNvSpPr txBox="1"/>
          <p:nvPr/>
        </p:nvSpPr>
        <p:spPr>
          <a:xfrm>
            <a:off x="1081900" y="1291575"/>
            <a:ext cx="70734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r>
              <a:rPr lang="es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[1]  </a:t>
            </a:r>
            <a:r>
              <a:rPr lang="es" sz="900">
                <a:solidFill>
                  <a:srgbClr val="B0113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" sz="900" u="sng">
                <a:solidFill>
                  <a:srgbClr val="B01131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https://www.safelincs.co.uk/blog/2024/06/19/why-is-carbon-monoxide-dangerous/</a:t>
            </a:r>
            <a:endParaRPr sz="900">
              <a:solidFill>
                <a:srgbClr val="B0113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[2]  </a:t>
            </a:r>
            <a:r>
              <a:rPr lang="es" sz="900">
                <a:solidFill>
                  <a:srgbClr val="B0113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" sz="900" u="sng">
                <a:solidFill>
                  <a:srgbClr val="B01131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https://www.napolilaw.com/article/common-causes-house-fires/</a:t>
            </a:r>
            <a:endParaRPr sz="900">
              <a:solidFill>
                <a:srgbClr val="B0113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latin typeface="Roboto"/>
                <a:ea typeface="Roboto"/>
                <a:cs typeface="Roboto"/>
                <a:sym typeface="Roboto"/>
              </a:rPr>
              <a:t>  [3]  </a:t>
            </a:r>
            <a:r>
              <a:rPr lang="es" sz="900">
                <a:solidFill>
                  <a:srgbClr val="B0113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" sz="900" u="sng">
                <a:solidFill>
                  <a:srgbClr val="B01131"/>
                </a:solidFill>
                <a:latin typeface="Roboto"/>
                <a:ea typeface="Roboto"/>
                <a:cs typeface="Roboto"/>
                <a:sym typeface="Robo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https://www.raspberrypi.com/trademark-rules</a:t>
            </a:r>
            <a:r>
              <a:rPr lang="es" sz="900" u="sng">
                <a:solidFill>
                  <a:srgbClr val="B01131"/>
                </a:solidFill>
                <a:latin typeface="Roboto"/>
                <a:ea typeface="Roboto"/>
                <a:cs typeface="Roboto"/>
                <a:sym typeface="Roboto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/</a:t>
            </a:r>
            <a:endParaRPr sz="900">
              <a:solidFill>
                <a:srgbClr val="B0113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latin typeface="Roboto"/>
                <a:ea typeface="Roboto"/>
                <a:cs typeface="Roboto"/>
                <a:sym typeface="Roboto"/>
              </a:rPr>
              <a:t>  </a:t>
            </a:r>
            <a:r>
              <a:rPr lang="es" sz="900">
                <a:latin typeface="Roboto"/>
                <a:ea typeface="Roboto"/>
                <a:cs typeface="Roboto"/>
                <a:sym typeface="Roboto"/>
              </a:rPr>
              <a:t>[4]   </a:t>
            </a:r>
            <a:r>
              <a:rPr lang="es" sz="900" u="sng">
                <a:solidFill>
                  <a:srgbClr val="B01131"/>
                </a:solidFill>
                <a:latin typeface="Roboto"/>
                <a:ea typeface="Roboto"/>
                <a:cs typeface="Roboto"/>
                <a:sym typeface="Roboto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https://satkit.com/sensor-bme680-arduino-temperatura-humedad-presion-gas</a:t>
            </a:r>
            <a:endParaRPr sz="900">
              <a:solidFill>
                <a:srgbClr val="B0113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latin typeface="Roboto"/>
                <a:ea typeface="Roboto"/>
                <a:cs typeface="Roboto"/>
                <a:sym typeface="Roboto"/>
              </a:rPr>
              <a:t>  [5]   </a:t>
            </a:r>
            <a:r>
              <a:rPr lang="es" sz="900" u="sng">
                <a:solidFill>
                  <a:srgbClr val="B01131"/>
                </a:solidFill>
                <a:latin typeface="Roboto"/>
                <a:ea typeface="Roboto"/>
                <a:cs typeface="Roboto"/>
                <a:sym typeface="Roboto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https://www.tiendatec.es/maker-zone/modulos/1565-sensor-mq-9-detector-gas-monoxido-carbono-8472496020886.html</a:t>
            </a:r>
            <a:endParaRPr sz="900">
              <a:solidFill>
                <a:srgbClr val="B0113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latin typeface="Roboto"/>
                <a:ea typeface="Roboto"/>
                <a:cs typeface="Roboto"/>
                <a:sym typeface="Roboto"/>
              </a:rPr>
              <a:t>  [6]   </a:t>
            </a:r>
            <a:r>
              <a:rPr lang="es" sz="900" u="sng">
                <a:solidFill>
                  <a:srgbClr val="B01131"/>
                </a:solidFill>
                <a:latin typeface="Roboto"/>
                <a:ea typeface="Roboto"/>
                <a:cs typeface="Roboto"/>
                <a:sym typeface="Roboto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https://www.tiendatec.es/maker-zone/modulos/2580-modulo-sensor-de-intensidad-de-luz.html</a:t>
            </a:r>
            <a:endParaRPr sz="900">
              <a:solidFill>
                <a:srgbClr val="B0113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latin typeface="Roboto"/>
                <a:ea typeface="Roboto"/>
                <a:cs typeface="Roboto"/>
                <a:sym typeface="Roboto"/>
              </a:rPr>
              <a:t>  [7]   </a:t>
            </a:r>
            <a:r>
              <a:rPr lang="es" sz="900" u="sng">
                <a:solidFill>
                  <a:srgbClr val="B01131"/>
                </a:solidFill>
                <a:latin typeface="Roboto"/>
                <a:ea typeface="Roboto"/>
                <a:cs typeface="Roboto"/>
                <a:sym typeface="Roboto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https://www.tiendatec.es/raspberry-pi-pico/2423-1396-raspberry-pi-pico-2-w.html#/249-version-sin_pines</a:t>
            </a:r>
            <a:endParaRPr sz="900">
              <a:solidFill>
                <a:srgbClr val="B0113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latin typeface="Roboto"/>
                <a:ea typeface="Roboto"/>
                <a:cs typeface="Roboto"/>
                <a:sym typeface="Roboto"/>
              </a:rPr>
              <a:t>  [8]   </a:t>
            </a:r>
            <a:r>
              <a:rPr lang="es" sz="900" u="sng">
                <a:solidFill>
                  <a:srgbClr val="B01131"/>
                </a:solidFill>
                <a:latin typeface="Roboto"/>
                <a:ea typeface="Roboto"/>
                <a:cs typeface="Roboto"/>
                <a:sym typeface="Roboto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https://www.flyrobo.in/2.4ghz-nrf24l01-pa-lna-sma-wireless-transceiver-antenna</a:t>
            </a:r>
            <a:endParaRPr sz="900">
              <a:solidFill>
                <a:srgbClr val="B0113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latin typeface="Roboto"/>
                <a:ea typeface="Roboto"/>
                <a:cs typeface="Roboto"/>
                <a:sym typeface="Roboto"/>
              </a:rPr>
              <a:t>  [9]   </a:t>
            </a:r>
            <a:r>
              <a:rPr lang="es" sz="900" u="sng">
                <a:solidFill>
                  <a:srgbClr val="B01131"/>
                </a:solidFill>
                <a:latin typeface="Roboto"/>
                <a:ea typeface="Roboto"/>
                <a:cs typeface="Roboto"/>
                <a:sym typeface="Roboto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https://www.amazon.es/dp/B09Z2H16JF</a:t>
            </a:r>
            <a:endParaRPr sz="900">
              <a:solidFill>
                <a:srgbClr val="B0113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latin typeface="Roboto"/>
                <a:ea typeface="Roboto"/>
                <a:cs typeface="Roboto"/>
                <a:sym typeface="Roboto"/>
              </a:rPr>
              <a:t>  [10]   </a:t>
            </a:r>
            <a:r>
              <a:rPr lang="es" sz="900" u="sng">
                <a:solidFill>
                  <a:srgbClr val="B01131"/>
                </a:solidFill>
                <a:latin typeface="Roboto"/>
                <a:ea typeface="Roboto"/>
                <a:cs typeface="Roboto"/>
                <a:sym typeface="Roboto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https://www.tiendatec.es/electronica/componentes/buzzers/655-buzzer-zumbador-pasivo-electromagnetico-5v-8406551370005.html</a:t>
            </a:r>
            <a:endParaRPr sz="900">
              <a:solidFill>
                <a:srgbClr val="B0113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latin typeface="Roboto"/>
                <a:ea typeface="Roboto"/>
                <a:cs typeface="Roboto"/>
                <a:sym typeface="Roboto"/>
              </a:rPr>
              <a:t>[11]   </a:t>
            </a:r>
            <a:r>
              <a:rPr lang="es" sz="900" u="sng">
                <a:solidFill>
                  <a:srgbClr val="B01131"/>
                </a:solidFill>
                <a:latin typeface="Roboto"/>
                <a:ea typeface="Roboto"/>
                <a:cs typeface="Roboto"/>
                <a:sym typeface="Roboto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https://alltopnotch.co.uk/product/ttp223-mini-red-capacitive-touch-switch-button-self-lock-no-lock-module-arduino/</a:t>
            </a:r>
            <a:endParaRPr sz="900">
              <a:solidFill>
                <a:srgbClr val="B0113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latin typeface="Roboto"/>
                <a:ea typeface="Roboto"/>
                <a:cs typeface="Roboto"/>
                <a:sym typeface="Roboto"/>
              </a:rPr>
              <a:t>[12]   </a:t>
            </a:r>
            <a:r>
              <a:rPr lang="es" sz="900" u="sng">
                <a:solidFill>
                  <a:srgbClr val="B01131"/>
                </a:solidFill>
                <a:latin typeface="Roboto"/>
                <a:ea typeface="Roboto"/>
                <a:cs typeface="Roboto"/>
                <a:sym typeface="Roboto"/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https://kerkour.com/end-to-end-encryption-key-exchange-cryptography-rust</a:t>
            </a:r>
            <a:endParaRPr sz="900">
              <a:solidFill>
                <a:srgbClr val="B0113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latin typeface="Roboto"/>
                <a:ea typeface="Roboto"/>
                <a:cs typeface="Roboto"/>
                <a:sym typeface="Roboto"/>
              </a:rPr>
              <a:t>[13]   </a:t>
            </a:r>
            <a:r>
              <a:rPr lang="es" sz="900" u="sng">
                <a:solidFill>
                  <a:srgbClr val="B01131"/>
                </a:solidFill>
                <a:latin typeface="Roboto"/>
                <a:ea typeface="Roboto"/>
                <a:cs typeface="Roboto"/>
                <a:sym typeface="Roboto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https://reolink.com/blog/how-to-change-wifi-to-2-4ghz/</a:t>
            </a:r>
            <a:endParaRPr sz="900">
              <a:solidFill>
                <a:srgbClr val="B0113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rgbClr val="B01131"/>
                </a:solidFill>
                <a:latin typeface="Roboto"/>
                <a:ea typeface="Roboto"/>
                <a:cs typeface="Roboto"/>
                <a:sym typeface="Roboto"/>
              </a:rPr>
              <a:t>All figures that do not explicitly mention a source are owned by the author of this document.</a:t>
            </a:r>
            <a:endParaRPr sz="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5" name="Google Shape;245;p29"/>
          <p:cNvSpPr txBox="1"/>
          <p:nvPr/>
        </p:nvSpPr>
        <p:spPr>
          <a:xfrm>
            <a:off x="1081900" y="691275"/>
            <a:ext cx="1722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Bibliography</a:t>
            </a:r>
            <a:endParaRPr b="1"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6" name="Google Shape;246;p29"/>
          <p:cNvSpPr txBox="1"/>
          <p:nvPr/>
        </p:nvSpPr>
        <p:spPr>
          <a:xfrm>
            <a:off x="8575800" y="4774200"/>
            <a:ext cx="568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B01131"/>
                </a:solidFill>
              </a:rPr>
              <a:t>15</a:t>
            </a:r>
            <a:r>
              <a:rPr b="1" lang="es" sz="1200">
                <a:solidFill>
                  <a:srgbClr val="B01131"/>
                </a:solidFill>
              </a:rPr>
              <a:t>/15</a:t>
            </a:r>
            <a:endParaRPr b="1" sz="1200">
              <a:solidFill>
                <a:srgbClr val="B0113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30" title="SOLOESCUDO_COLO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4850" y="148675"/>
            <a:ext cx="1000549" cy="11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0"/>
          <p:cNvSpPr/>
          <p:nvPr/>
        </p:nvSpPr>
        <p:spPr>
          <a:xfrm rot="5400000">
            <a:off x="-2348400" y="2340900"/>
            <a:ext cx="5158500" cy="461700"/>
          </a:xfrm>
          <a:prstGeom prst="rect">
            <a:avLst/>
          </a:prstGeom>
          <a:solidFill>
            <a:srgbClr val="B011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30"/>
          <p:cNvSpPr txBox="1"/>
          <p:nvPr/>
        </p:nvSpPr>
        <p:spPr>
          <a:xfrm>
            <a:off x="3157750" y="231015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Ready to save lives?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1081900" y="1214475"/>
            <a:ext cx="4382100" cy="3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AutoNum type="arabicPeriod"/>
            </a:pPr>
            <a:r>
              <a:rPr lang="es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Objectives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AutoNum type="arabicPeriod"/>
            </a:pPr>
            <a:r>
              <a:rPr lang="es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Market research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AutoNum type="arabicPeriod"/>
            </a:pPr>
            <a:r>
              <a:rPr lang="es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System architecture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AutoNum type="arabicPeriod"/>
            </a:pPr>
            <a:r>
              <a:rPr lang="es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Firmware and h</a:t>
            </a:r>
            <a:r>
              <a:rPr lang="es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ardware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AutoNum type="arabicPeriod"/>
            </a:pPr>
            <a:r>
              <a:rPr lang="es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Stations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AutoNum type="arabicPeriod"/>
            </a:pPr>
            <a:r>
              <a:rPr lang="es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Encryption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AutoNum type="arabicPeriod"/>
            </a:pPr>
            <a:r>
              <a:rPr lang="es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Advanced handshake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AutoNum type="arabicPeriod"/>
            </a:pPr>
            <a:r>
              <a:rPr lang="es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Central stations’ connectivity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AutoNum type="arabicPeriod"/>
            </a:pPr>
            <a:r>
              <a:rPr lang="es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Web application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AutoNum type="arabicPeriod"/>
            </a:pPr>
            <a:r>
              <a:rPr lang="es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Key results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AutoNum type="arabicPeriod"/>
            </a:pPr>
            <a:r>
              <a:rPr lang="es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Bibliography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4" name="Google Shape;64;p14" title="SOLOESCUDO_COLO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4850" y="148675"/>
            <a:ext cx="1000549" cy="11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/>
          <p:nvPr/>
        </p:nvSpPr>
        <p:spPr>
          <a:xfrm rot="5400000">
            <a:off x="-2348400" y="2340900"/>
            <a:ext cx="5158500" cy="461700"/>
          </a:xfrm>
          <a:prstGeom prst="rect">
            <a:avLst/>
          </a:prstGeom>
          <a:solidFill>
            <a:srgbClr val="B011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4"/>
          <p:cNvSpPr txBox="1"/>
          <p:nvPr/>
        </p:nvSpPr>
        <p:spPr>
          <a:xfrm>
            <a:off x="1081900" y="691275"/>
            <a:ext cx="1461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Index</a:t>
            </a:r>
            <a:endParaRPr b="1" sz="2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 title="SOLOESCUDO_COLO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4850" y="148675"/>
            <a:ext cx="1000549" cy="11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/>
          <p:nvPr/>
        </p:nvSpPr>
        <p:spPr>
          <a:xfrm rot="5400000">
            <a:off x="-2348400" y="2340900"/>
            <a:ext cx="5158500" cy="461700"/>
          </a:xfrm>
          <a:prstGeom prst="rect">
            <a:avLst/>
          </a:prstGeom>
          <a:solidFill>
            <a:srgbClr val="B011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5"/>
          <p:cNvSpPr txBox="1"/>
          <p:nvPr/>
        </p:nvSpPr>
        <p:spPr>
          <a:xfrm>
            <a:off x="1081900" y="691275"/>
            <a:ext cx="1801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Objectives (I)</a:t>
            </a:r>
            <a:endParaRPr b="1"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8575800" y="4774200"/>
            <a:ext cx="568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B01131"/>
                </a:solidFill>
              </a:rPr>
              <a:t>01</a:t>
            </a:r>
            <a:r>
              <a:rPr b="1" lang="es" sz="1200">
                <a:solidFill>
                  <a:srgbClr val="B01131"/>
                </a:solidFill>
              </a:rPr>
              <a:t>/15</a:t>
            </a:r>
            <a:endParaRPr b="1" sz="1200">
              <a:solidFill>
                <a:srgbClr val="B01131"/>
              </a:solidFill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8850" y="1812700"/>
            <a:ext cx="2487150" cy="248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6375" y="2047675"/>
            <a:ext cx="3916876" cy="20172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3494200" y="4299838"/>
            <a:ext cx="391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[1]</a:t>
            </a:r>
            <a:endParaRPr sz="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8087650" y="4299838"/>
            <a:ext cx="391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[2]</a:t>
            </a:r>
            <a:endParaRPr sz="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 title="SOLOESCUDO_COLO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4850" y="148675"/>
            <a:ext cx="1000549" cy="11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/>
          <p:nvPr/>
        </p:nvSpPr>
        <p:spPr>
          <a:xfrm rot="5400000">
            <a:off x="-2348400" y="2340900"/>
            <a:ext cx="5158500" cy="461700"/>
          </a:xfrm>
          <a:prstGeom prst="rect">
            <a:avLst/>
          </a:prstGeom>
          <a:solidFill>
            <a:srgbClr val="B011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6"/>
          <p:cNvSpPr txBox="1"/>
          <p:nvPr/>
        </p:nvSpPr>
        <p:spPr>
          <a:xfrm>
            <a:off x="1081900" y="691275"/>
            <a:ext cx="1801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Objectives (II)</a:t>
            </a:r>
            <a:endParaRPr b="1"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6" name="Google Shape;86;p16" title="thesis_objectives_diagr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1464" y="1291575"/>
            <a:ext cx="5901075" cy="35802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/>
          <p:nvPr/>
        </p:nvSpPr>
        <p:spPr>
          <a:xfrm>
            <a:off x="8575800" y="4774200"/>
            <a:ext cx="568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B01131"/>
                </a:solidFill>
              </a:rPr>
              <a:t>02</a:t>
            </a:r>
            <a:r>
              <a:rPr b="1" lang="es" sz="1200">
                <a:solidFill>
                  <a:srgbClr val="B01131"/>
                </a:solidFill>
              </a:rPr>
              <a:t>/15</a:t>
            </a:r>
            <a:endParaRPr b="1" sz="1200">
              <a:solidFill>
                <a:srgbClr val="B0113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7" title="SOLOESCUDO_COLO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4850" y="148675"/>
            <a:ext cx="1000549" cy="11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/>
          <p:nvPr/>
        </p:nvSpPr>
        <p:spPr>
          <a:xfrm rot="5400000">
            <a:off x="-2348400" y="2340900"/>
            <a:ext cx="5158500" cy="461700"/>
          </a:xfrm>
          <a:prstGeom prst="rect">
            <a:avLst/>
          </a:prstGeom>
          <a:solidFill>
            <a:srgbClr val="B011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7"/>
          <p:cNvSpPr txBox="1"/>
          <p:nvPr/>
        </p:nvSpPr>
        <p:spPr>
          <a:xfrm>
            <a:off x="1081900" y="691275"/>
            <a:ext cx="2203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Market research</a:t>
            </a:r>
            <a:endParaRPr b="1"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5" name="Google Shape;95;p17" title="market_research_result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2275" y="2105437"/>
            <a:ext cx="3749317" cy="22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 title="indoor_air_monitors_search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1900" y="2160851"/>
            <a:ext cx="3921352" cy="218467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7" name="Google Shape;97;p17"/>
          <p:cNvSpPr txBox="1"/>
          <p:nvPr/>
        </p:nvSpPr>
        <p:spPr>
          <a:xfrm>
            <a:off x="8575800" y="4774200"/>
            <a:ext cx="568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B01131"/>
                </a:solidFill>
              </a:rPr>
              <a:t>03</a:t>
            </a:r>
            <a:r>
              <a:rPr b="1" lang="es" sz="1200">
                <a:solidFill>
                  <a:srgbClr val="B01131"/>
                </a:solidFill>
              </a:rPr>
              <a:t>/15</a:t>
            </a:r>
            <a:endParaRPr b="1" sz="1200">
              <a:solidFill>
                <a:srgbClr val="B0113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8" title="SOLOESCUDO_COLO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4850" y="148675"/>
            <a:ext cx="1000549" cy="11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/>
          <p:nvPr/>
        </p:nvSpPr>
        <p:spPr>
          <a:xfrm rot="5400000">
            <a:off x="-2348400" y="2340900"/>
            <a:ext cx="5158500" cy="461700"/>
          </a:xfrm>
          <a:prstGeom prst="rect">
            <a:avLst/>
          </a:prstGeom>
          <a:solidFill>
            <a:srgbClr val="B011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18" title="system_architecture_diagr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6750" y="691275"/>
            <a:ext cx="3621701" cy="416497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 txBox="1"/>
          <p:nvPr/>
        </p:nvSpPr>
        <p:spPr>
          <a:xfrm>
            <a:off x="1081900" y="691275"/>
            <a:ext cx="1636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System</a:t>
            </a:r>
            <a:endParaRPr b="1"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architecture</a:t>
            </a:r>
            <a:endParaRPr b="1"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" name="Google Shape;106;p18"/>
          <p:cNvSpPr txBox="1"/>
          <p:nvPr/>
        </p:nvSpPr>
        <p:spPr>
          <a:xfrm>
            <a:off x="8575800" y="4774200"/>
            <a:ext cx="568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B01131"/>
                </a:solidFill>
              </a:rPr>
              <a:t>04</a:t>
            </a:r>
            <a:r>
              <a:rPr b="1" lang="es" sz="1200">
                <a:solidFill>
                  <a:srgbClr val="B01131"/>
                </a:solidFill>
              </a:rPr>
              <a:t>/15</a:t>
            </a:r>
            <a:endParaRPr b="1" sz="1200">
              <a:solidFill>
                <a:srgbClr val="B0113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9" title="SOLOESCUDO_COLO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4850" y="148675"/>
            <a:ext cx="1000549" cy="11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9"/>
          <p:cNvSpPr/>
          <p:nvPr/>
        </p:nvSpPr>
        <p:spPr>
          <a:xfrm rot="5400000">
            <a:off x="-2348400" y="2340900"/>
            <a:ext cx="5158500" cy="461700"/>
          </a:xfrm>
          <a:prstGeom prst="rect">
            <a:avLst/>
          </a:prstGeom>
          <a:solidFill>
            <a:srgbClr val="B011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9"/>
          <p:cNvSpPr txBox="1"/>
          <p:nvPr/>
        </p:nvSpPr>
        <p:spPr>
          <a:xfrm>
            <a:off x="1081900" y="691275"/>
            <a:ext cx="2920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Firmware and hardware</a:t>
            </a:r>
            <a:endParaRPr b="1"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Raspberry Pi trademark rules and brand guidelines - Raspberry Pi" id="114" name="Google Shape;11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0673" y="1363985"/>
            <a:ext cx="1534625" cy="153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 title="mq7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5962" y="1614623"/>
            <a:ext cx="1067741" cy="90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 title="bme680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43925" y="1750074"/>
            <a:ext cx="1239886" cy="76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 title="bh1750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55861" y="1750075"/>
            <a:ext cx="764174" cy="76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 title="raspberry_pi_pico_2_w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1899" y="2935111"/>
            <a:ext cx="1712176" cy="1712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.4GHz NRF24L01 PA LNA SMA Wireless Transceiver Antenna" id="119" name="Google Shape;119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43813" y="2899362"/>
            <a:ext cx="1440112" cy="1440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156799" y="3096437"/>
            <a:ext cx="1374437" cy="12104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UZZER (ZUMBADOR) PASIVO ELECTROMAGNETICO 5V" id="121" name="Google Shape;121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04100" y="3257337"/>
            <a:ext cx="1067750" cy="106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9"/>
          <p:cNvSpPr txBox="1"/>
          <p:nvPr/>
        </p:nvSpPr>
        <p:spPr>
          <a:xfrm>
            <a:off x="2801675" y="2530813"/>
            <a:ext cx="391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[3]</a:t>
            </a:r>
            <a:endParaRPr sz="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3" name="Google Shape;123;p19"/>
          <p:cNvSpPr txBox="1"/>
          <p:nvPr/>
        </p:nvSpPr>
        <p:spPr>
          <a:xfrm>
            <a:off x="4492000" y="2530813"/>
            <a:ext cx="391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[4]</a:t>
            </a:r>
            <a:endParaRPr sz="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" name="Google Shape;124;p19"/>
          <p:cNvSpPr txBox="1"/>
          <p:nvPr/>
        </p:nvSpPr>
        <p:spPr>
          <a:xfrm>
            <a:off x="7296773" y="2530813"/>
            <a:ext cx="339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[6]</a:t>
            </a:r>
            <a:endParaRPr sz="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5" name="Google Shape;125;p19"/>
          <p:cNvSpPr txBox="1"/>
          <p:nvPr/>
        </p:nvSpPr>
        <p:spPr>
          <a:xfrm>
            <a:off x="6011900" y="2530800"/>
            <a:ext cx="391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[5]</a:t>
            </a:r>
            <a:endParaRPr sz="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6" name="Google Shape;126;p19"/>
          <p:cNvSpPr txBox="1"/>
          <p:nvPr/>
        </p:nvSpPr>
        <p:spPr>
          <a:xfrm>
            <a:off x="2801675" y="4363088"/>
            <a:ext cx="391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[7]</a:t>
            </a:r>
            <a:endParaRPr sz="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7" name="Google Shape;127;p19"/>
          <p:cNvSpPr txBox="1"/>
          <p:nvPr/>
        </p:nvSpPr>
        <p:spPr>
          <a:xfrm>
            <a:off x="4492000" y="4363088"/>
            <a:ext cx="391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[8]</a:t>
            </a:r>
            <a:endParaRPr sz="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8" name="Google Shape;128;p19"/>
          <p:cNvSpPr txBox="1"/>
          <p:nvPr/>
        </p:nvSpPr>
        <p:spPr>
          <a:xfrm>
            <a:off x="6011900" y="4363088"/>
            <a:ext cx="391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[9]</a:t>
            </a:r>
            <a:endParaRPr sz="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9" name="Google Shape;129;p19"/>
          <p:cNvSpPr txBox="1"/>
          <p:nvPr/>
        </p:nvSpPr>
        <p:spPr>
          <a:xfrm>
            <a:off x="7296775" y="4363100"/>
            <a:ext cx="391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[10]</a:t>
            </a:r>
            <a:endParaRPr sz="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2 x TTP223 Mini Red Capacitive Touch Switch | All Top Notch" id="130" name="Google Shape;130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994850" y="3432237"/>
            <a:ext cx="717950" cy="71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9"/>
          <p:cNvSpPr txBox="1"/>
          <p:nvPr/>
        </p:nvSpPr>
        <p:spPr>
          <a:xfrm>
            <a:off x="8406025" y="4363088"/>
            <a:ext cx="391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[11]</a:t>
            </a:r>
            <a:endParaRPr sz="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2" name="Google Shape;132;p19"/>
          <p:cNvSpPr txBox="1"/>
          <p:nvPr/>
        </p:nvSpPr>
        <p:spPr>
          <a:xfrm>
            <a:off x="8575800" y="4774200"/>
            <a:ext cx="568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B01131"/>
                </a:solidFill>
              </a:rPr>
              <a:t>05</a:t>
            </a:r>
            <a:r>
              <a:rPr b="1" lang="es" sz="1200">
                <a:solidFill>
                  <a:srgbClr val="B01131"/>
                </a:solidFill>
              </a:rPr>
              <a:t>/15</a:t>
            </a:r>
            <a:endParaRPr b="1" sz="1200">
              <a:solidFill>
                <a:srgbClr val="B0113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0" title="SOLOESCUDO_COLO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4850" y="148675"/>
            <a:ext cx="1000549" cy="11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0"/>
          <p:cNvSpPr/>
          <p:nvPr/>
        </p:nvSpPr>
        <p:spPr>
          <a:xfrm rot="5400000">
            <a:off x="-2348400" y="2340900"/>
            <a:ext cx="5158500" cy="461700"/>
          </a:xfrm>
          <a:prstGeom prst="rect">
            <a:avLst/>
          </a:prstGeom>
          <a:solidFill>
            <a:srgbClr val="B011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0"/>
          <p:cNvSpPr txBox="1"/>
          <p:nvPr/>
        </p:nvSpPr>
        <p:spPr>
          <a:xfrm>
            <a:off x="1081900" y="691275"/>
            <a:ext cx="1253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Stations</a:t>
            </a:r>
            <a:endParaRPr b="1"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0" name="Google Shape;140;p20"/>
          <p:cNvSpPr txBox="1"/>
          <p:nvPr/>
        </p:nvSpPr>
        <p:spPr>
          <a:xfrm>
            <a:off x="8575800" y="4774200"/>
            <a:ext cx="568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B01131"/>
                </a:solidFill>
              </a:rPr>
              <a:t>06</a:t>
            </a:r>
            <a:r>
              <a:rPr b="1" lang="es" sz="1200">
                <a:solidFill>
                  <a:srgbClr val="B01131"/>
                </a:solidFill>
              </a:rPr>
              <a:t>/15</a:t>
            </a:r>
            <a:endParaRPr b="1" sz="1200">
              <a:solidFill>
                <a:srgbClr val="B01131"/>
              </a:solidFill>
            </a:endParaRPr>
          </a:p>
        </p:txBody>
      </p:sp>
      <p:pic>
        <p:nvPicPr>
          <p:cNvPr id="141" name="Google Shape;141;p20" title="wireless_station_hardwar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9875" y="1511475"/>
            <a:ext cx="2271913" cy="1710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0" title="wireless_station_casing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52650" y="2977536"/>
            <a:ext cx="2271923" cy="1710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0" title="central_station_casing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63900" y="2991362"/>
            <a:ext cx="2235197" cy="1682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0" title="central_station_hardware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65400" y="1431900"/>
            <a:ext cx="2235197" cy="1682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1" title="SOLOESCUDO_COLO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4850" y="148675"/>
            <a:ext cx="1000549" cy="11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1"/>
          <p:cNvSpPr/>
          <p:nvPr/>
        </p:nvSpPr>
        <p:spPr>
          <a:xfrm rot="5400000">
            <a:off x="-2348400" y="2340900"/>
            <a:ext cx="5158500" cy="461700"/>
          </a:xfrm>
          <a:prstGeom prst="rect">
            <a:avLst/>
          </a:prstGeom>
          <a:solidFill>
            <a:srgbClr val="B011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1"/>
          <p:cNvSpPr txBox="1"/>
          <p:nvPr/>
        </p:nvSpPr>
        <p:spPr>
          <a:xfrm>
            <a:off x="1081900" y="691275"/>
            <a:ext cx="1561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Encryption</a:t>
            </a:r>
            <a:endParaRPr b="1"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2" name="Google Shape;152;p21" title="key_exchange_and_kdf_diagr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5513" y="546700"/>
            <a:ext cx="2912974" cy="436947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1"/>
          <p:cNvSpPr txBox="1"/>
          <p:nvPr/>
        </p:nvSpPr>
        <p:spPr>
          <a:xfrm>
            <a:off x="5626175" y="4765400"/>
            <a:ext cx="402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[12</a:t>
            </a:r>
            <a:r>
              <a:rPr lang="es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]</a:t>
            </a:r>
            <a:endParaRPr sz="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4" name="Google Shape;154;p21"/>
          <p:cNvSpPr txBox="1"/>
          <p:nvPr/>
        </p:nvSpPr>
        <p:spPr>
          <a:xfrm>
            <a:off x="8575800" y="4774200"/>
            <a:ext cx="568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B01131"/>
                </a:solidFill>
              </a:rPr>
              <a:t>07</a:t>
            </a:r>
            <a:r>
              <a:rPr b="1" lang="es" sz="1200">
                <a:solidFill>
                  <a:srgbClr val="B01131"/>
                </a:solidFill>
              </a:rPr>
              <a:t>/15</a:t>
            </a:r>
            <a:endParaRPr b="1" sz="1200">
              <a:solidFill>
                <a:srgbClr val="B0113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